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embeddedFontLst>
    <p:embeddedFont>
      <p:font typeface="Work Sans"/>
      <p:bold r:id="rId18"/>
      <p:boldItalic r:id="rId19"/>
    </p:embeddedFont>
    <p:embeddedFont>
      <p:font typeface="Work Sans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95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7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idxYj4uXZ4E5tvnNJlGft5B00Y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95" orient="horz"/>
        <p:guide pos="3840"/>
        <p:guide pos="18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Light-regular.fntdata"/><Relationship Id="rId11" Type="http://schemas.openxmlformats.org/officeDocument/2006/relationships/slide" Target="slides/slide6.xml"/><Relationship Id="rId22" Type="http://schemas.openxmlformats.org/officeDocument/2006/relationships/font" Target="fonts/WorkSansLight-italic.fntdata"/><Relationship Id="rId10" Type="http://schemas.openxmlformats.org/officeDocument/2006/relationships/slide" Target="slides/slide5.xml"/><Relationship Id="rId21" Type="http://schemas.openxmlformats.org/officeDocument/2006/relationships/font" Target="fonts/WorkSansLight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WorkSans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boldItalic.fntdata"/><Relationship Id="rId6" Type="http://schemas.openxmlformats.org/officeDocument/2006/relationships/slide" Target="slides/slide1.xml"/><Relationship Id="rId18" Type="http://schemas.openxmlformats.org/officeDocument/2006/relationships/font" Target="fonts/Work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/>
          <p:nvPr/>
        </p:nvSpPr>
        <p:spPr>
          <a:xfrm>
            <a:off x="963671" y="2551837"/>
            <a:ext cx="9803855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400"/>
              <a:buFont typeface="Work Sans"/>
              <a:buNone/>
            </a:pPr>
            <a:r>
              <a:rPr b="1" i="0" lang="es-CO" sz="54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Medición del software y sus relaciones</a:t>
            </a:r>
            <a:endParaRPr b="1" i="0" sz="4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/>
        </p:nvSpPr>
        <p:spPr>
          <a:xfrm>
            <a:off x="456236" y="416689"/>
            <a:ext cx="9815809" cy="741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3600"/>
              <a:buFont typeface="Work Sans"/>
              <a:buNone/>
            </a:pPr>
            <a:r>
              <a:rPr b="1" lang="es-CO" sz="36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Subtítulo</a:t>
            </a:r>
            <a:endParaRPr/>
          </a:p>
        </p:txBody>
      </p:sp>
      <p:sp>
        <p:nvSpPr>
          <p:cNvPr id="155" name="Google Shape;155;p10"/>
          <p:cNvSpPr txBox="1"/>
          <p:nvPr/>
        </p:nvSpPr>
        <p:spPr>
          <a:xfrm>
            <a:off x="456235" y="1296906"/>
            <a:ext cx="5518437" cy="3293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Lorem ipsum dolor sit amet, consectetuer adipiscing elit, sed diam nonummy nibh euismod tincidunt ut. Lorem ipsum dolor sit amet, consectetuer adipiscing elit, sed diam nonummy nibh euismod tincidunt ut.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Lorem ipsum dolor sit amet, consectetuer adipiscing elit, sed diam nonummy nibh euismod tincidunt ut. Lorem ipsum dolor sit amet, consectetuer adipiscing elit, sed diam nonummy nibh euismod tincidunt ut.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Lorem ipsum dolor sit amet.	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consectetuer adipiscing elit.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diam nonummy nibh euismod tincidunt ut.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09800" y="2262033"/>
            <a:ext cx="7772400" cy="34914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1"/>
          <p:cNvSpPr txBox="1"/>
          <p:nvPr/>
        </p:nvSpPr>
        <p:spPr>
          <a:xfrm>
            <a:off x="456236" y="416690"/>
            <a:ext cx="9815809" cy="5278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Work Sans"/>
              <a:buNone/>
            </a:pPr>
            <a:r>
              <a:rPr b="1" lang="es-CO" sz="36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671077" y="186211"/>
            <a:ext cx="102270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4800"/>
              <a:buFont typeface="Work Sans"/>
              <a:buNone/>
            </a:pPr>
            <a:r>
              <a:rPr b="1" i="0" lang="es-CO" sz="48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Medición del software y sus relaciones</a:t>
            </a:r>
            <a:endParaRPr/>
          </a:p>
        </p:txBody>
      </p:sp>
      <p:cxnSp>
        <p:nvCxnSpPr>
          <p:cNvPr id="99" name="Google Shape;99;p2"/>
          <p:cNvCxnSpPr/>
          <p:nvPr/>
        </p:nvCxnSpPr>
        <p:spPr>
          <a:xfrm>
            <a:off x="978726" y="1308892"/>
            <a:ext cx="9919429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0" name="Google Shape;100;p2"/>
          <p:cNvSpPr txBox="1"/>
          <p:nvPr/>
        </p:nvSpPr>
        <p:spPr>
          <a:xfrm>
            <a:off x="978726" y="1791478"/>
            <a:ext cx="9583527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 de la actividad: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Conocer todos los términos relacionados con la medición del software.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Establecer cómo se relacionan los elementos que conforman ese universo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s-CO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Identificar esos términos en la vida real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 txBox="1"/>
          <p:nvPr/>
        </p:nvSpPr>
        <p:spPr>
          <a:xfrm>
            <a:off x="671077" y="186211"/>
            <a:ext cx="10227078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4800"/>
              <a:buFont typeface="Work Sans"/>
              <a:buNone/>
            </a:pPr>
            <a:r>
              <a:rPr b="1" lang="es-CO" sz="48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Medición del software y sus relaciones</a:t>
            </a:r>
            <a:endParaRPr/>
          </a:p>
        </p:txBody>
      </p:sp>
      <p:cxnSp>
        <p:nvCxnSpPr>
          <p:cNvPr id="106" name="Google Shape;106;p3"/>
          <p:cNvCxnSpPr/>
          <p:nvPr/>
        </p:nvCxnSpPr>
        <p:spPr>
          <a:xfrm>
            <a:off x="978726" y="1308892"/>
            <a:ext cx="9919429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7" name="Google Shape;107;p3"/>
          <p:cNvSpPr txBox="1"/>
          <p:nvPr/>
        </p:nvSpPr>
        <p:spPr>
          <a:xfrm>
            <a:off x="603379" y="1375315"/>
            <a:ext cx="110536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ork Sans Light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1. Haga una lista con los términos que están en el interior de cada entidad.</a:t>
            </a:r>
            <a:endParaRPr/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70392" y="1830293"/>
            <a:ext cx="11122091" cy="4722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" name="Google Shape;113;p4"/>
          <p:cNvCxnSpPr/>
          <p:nvPr/>
        </p:nvCxnSpPr>
        <p:spPr>
          <a:xfrm>
            <a:off x="978726" y="1271579"/>
            <a:ext cx="2247544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4" name="Google Shape;11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6420" y="1581851"/>
            <a:ext cx="8930642" cy="540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4"/>
          <p:cNvSpPr txBox="1"/>
          <p:nvPr/>
        </p:nvSpPr>
        <p:spPr>
          <a:xfrm>
            <a:off x="569167" y="571773"/>
            <a:ext cx="1105366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ork Sans Light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2. Investigue para cada término su significado en el contexto del desarrollo de software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5"/>
          <p:cNvCxnSpPr/>
          <p:nvPr/>
        </p:nvCxnSpPr>
        <p:spPr>
          <a:xfrm>
            <a:off x="978726" y="1271579"/>
            <a:ext cx="10255331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1" name="Google Shape;12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1120" y="1332576"/>
            <a:ext cx="8930642" cy="540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 txBox="1"/>
          <p:nvPr/>
        </p:nvSpPr>
        <p:spPr>
          <a:xfrm>
            <a:off x="569167" y="571773"/>
            <a:ext cx="1044095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3. Describa </a:t>
            </a:r>
            <a:r>
              <a:rPr lang="es-CO" sz="1600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 qué términos se produce la relación entre las entidades de la imagen: Las entidades relacionadas y la forma en que se muestra esa relación (tipo de relación y cardinalidad)</a:t>
            </a:r>
            <a:endParaRPr b="0" i="0" sz="1600" u="none" cap="none" strike="noStrike">
              <a:solidFill>
                <a:srgbClr val="000000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7" name="Google Shape;127;p6"/>
          <p:cNvCxnSpPr/>
          <p:nvPr/>
        </p:nvCxnSpPr>
        <p:spPr>
          <a:xfrm>
            <a:off x="978726" y="1271579"/>
            <a:ext cx="10171356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8" name="Google Shape;12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41120" y="1332576"/>
            <a:ext cx="8930642" cy="540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6"/>
          <p:cNvSpPr txBox="1"/>
          <p:nvPr/>
        </p:nvSpPr>
        <p:spPr>
          <a:xfrm>
            <a:off x="569167" y="571773"/>
            <a:ext cx="1044095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4</a:t>
            </a:r>
            <a:r>
              <a:rPr b="0" i="0" lang="es-CO" sz="16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 Aporte cuatro ejemplos en diferentes ámbitos de la realidad en los que se apliquen los términos dentro del software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/>
          <p:nvPr/>
        </p:nvSpPr>
        <p:spPr>
          <a:xfrm>
            <a:off x="1306286" y="1539550"/>
            <a:ext cx="9629192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Producto a entregar: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Informe IEEE  a una columna con: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Contextualización de la actividad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del tema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Conclusiones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Bibliografía relacionada. Ajustada a normatividad IEEE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Grabe el archivo como Ev_medidas_software_apellidos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Cargue el producto en la carpeta indicada por el instructor.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"/>
          <p:cNvSpPr/>
          <p:nvPr/>
        </p:nvSpPr>
        <p:spPr>
          <a:xfrm>
            <a:off x="3423628" y="3954050"/>
            <a:ext cx="534474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NOTA: </a:t>
            </a:r>
            <a:r>
              <a:rPr lang="es-CO" sz="16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Las diapositivas con fondo de color verde, deben utilizarse solo para títulos con tipografía grande en variaciones Bold, Extrabold o Black, para garantizar cumplimiento de criterios de accesibilidad.</a:t>
            </a:r>
            <a:endParaRPr/>
          </a:p>
        </p:txBody>
      </p:sp>
      <p:sp>
        <p:nvSpPr>
          <p:cNvPr id="140" name="Google Shape;140;p8"/>
          <p:cNvSpPr txBox="1"/>
          <p:nvPr/>
        </p:nvSpPr>
        <p:spPr>
          <a:xfrm>
            <a:off x="4877556" y="2623935"/>
            <a:ext cx="2436886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b="1" lang="es-CO" sz="6000" u="none" cap="none" strike="noStrike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endParaRPr b="1" sz="7200" u="none" cap="none" strike="noStrik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41" name="Google Shape;141;p8"/>
          <p:cNvCxnSpPr/>
          <p:nvPr/>
        </p:nvCxnSpPr>
        <p:spPr>
          <a:xfrm>
            <a:off x="5013630" y="3555133"/>
            <a:ext cx="2247544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/>
          <p:nvPr/>
        </p:nvSpPr>
        <p:spPr>
          <a:xfrm>
            <a:off x="1074876" y="2027497"/>
            <a:ext cx="2723550" cy="6765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b="1" lang="es-CO" sz="360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endParaRPr/>
          </a:p>
        </p:txBody>
      </p:sp>
      <p:sp>
        <p:nvSpPr>
          <p:cNvPr id="147" name="Google Shape;147;p9"/>
          <p:cNvSpPr txBox="1"/>
          <p:nvPr/>
        </p:nvSpPr>
        <p:spPr>
          <a:xfrm>
            <a:off x="1074875" y="3054685"/>
            <a:ext cx="3854368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Lorem ipsum dolor sit amet, consectetuer adipiscing elit, sed diam nonummy nibh euismod tincidunt ut.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Lorem ipsum dolor sit amet.	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consectetuer adipiscing elit.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AutoNum type="arabicPeriod"/>
            </a:pPr>
            <a:r>
              <a:rPr lang="es-CO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diam nonummy nibh euismod tincidunt ut.</a:t>
            </a:r>
            <a:endParaRPr/>
          </a:p>
        </p:txBody>
      </p:sp>
      <p:cxnSp>
        <p:nvCxnSpPr>
          <p:cNvPr id="148" name="Google Shape;148;p9"/>
          <p:cNvCxnSpPr/>
          <p:nvPr/>
        </p:nvCxnSpPr>
        <p:spPr>
          <a:xfrm>
            <a:off x="1157468" y="2704095"/>
            <a:ext cx="1425934" cy="0"/>
          </a:xfrm>
          <a:prstGeom prst="straightConnector1">
            <a:avLst/>
          </a:prstGeom>
          <a:noFill/>
          <a:ln cap="flat" cmpd="sng" w="12700">
            <a:solidFill>
              <a:srgbClr val="4D4D4C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49" name="Google Shape;149;p9"/>
          <p:cNvPicPr preferRelativeResize="0"/>
          <p:nvPr/>
        </p:nvPicPr>
        <p:blipFill rotWithShape="1">
          <a:blip r:embed="rId4">
            <a:alphaModFix/>
          </a:blip>
          <a:srcRect b="0" l="13165" r="239" t="0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2020-10-01T23:51:28Z</dcterms:created>
  <dc:creator>Jorge Enrique Pedraza Sanchez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